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4"/>
  </p:notesMasterIdLst>
  <p:sldIdLst>
    <p:sldId id="267" r:id="rId5"/>
    <p:sldId id="281" r:id="rId6"/>
    <p:sldId id="294" r:id="rId7"/>
    <p:sldId id="306" r:id="rId8"/>
    <p:sldId id="295" r:id="rId9"/>
    <p:sldId id="296" r:id="rId10"/>
    <p:sldId id="302" r:id="rId11"/>
    <p:sldId id="297" r:id="rId12"/>
    <p:sldId id="307" r:id="rId13"/>
    <p:sldId id="303" r:id="rId14"/>
    <p:sldId id="305" r:id="rId15"/>
    <p:sldId id="299" r:id="rId16"/>
    <p:sldId id="311" r:id="rId17"/>
    <p:sldId id="300" r:id="rId18"/>
    <p:sldId id="308" r:id="rId19"/>
    <p:sldId id="309" r:id="rId20"/>
    <p:sldId id="310" r:id="rId21"/>
    <p:sldId id="304" r:id="rId22"/>
    <p:sldId id="277" r:id="rId23"/>
  </p:sldIdLst>
  <p:sldSz cx="12192000" cy="6858000"/>
  <p:notesSz cx="6858000" cy="9144000"/>
  <p:embeddedFontLst>
    <p:embeddedFont>
      <p:font typeface="Franklin Gothic Book" panose="020B0503020102020204" pitchFamily="34" charset="0"/>
      <p:regular r:id="rId25"/>
      <p:italic r:id="rId26"/>
    </p:embeddedFont>
    <p:embeddedFont>
      <p:font typeface="Franklin Gothic Medium" panose="020B0603020102020204" pitchFamily="34" charset="0"/>
      <p:regular r:id="rId27"/>
      <p:italic r:id="rId28"/>
    </p:embeddedFont>
    <p:embeddedFont>
      <p:font typeface="Franklin Gothic Medium Cond" panose="020B0606030402020204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425"/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714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vind Teja Chikoti" userId="82c9204e-dd24-4bbb-b39d-43cf2f724745" providerId="ADAL" clId="{B6406993-B52A-4FD9-9F4F-1F2018F5CAAA}"/>
    <pc:docChg chg="custSel modSld">
      <pc:chgData name="Aravind Teja Chikoti" userId="82c9204e-dd24-4bbb-b39d-43cf2f724745" providerId="ADAL" clId="{B6406993-B52A-4FD9-9F4F-1F2018F5CAAA}" dt="2024-02-22T01:36:36.481" v="332" actId="20577"/>
      <pc:docMkLst>
        <pc:docMk/>
      </pc:docMkLst>
      <pc:sldChg chg="modNotesTx">
        <pc:chgData name="Aravind Teja Chikoti" userId="82c9204e-dd24-4bbb-b39d-43cf2f724745" providerId="ADAL" clId="{B6406993-B52A-4FD9-9F4F-1F2018F5CAAA}" dt="2024-02-22T01:36:36.481" v="332" actId="20577"/>
        <pc:sldMkLst>
          <pc:docMk/>
          <pc:sldMk cId="2352587698" sldId="294"/>
        </pc:sldMkLst>
      </pc:sldChg>
      <pc:sldChg chg="modNotesTx">
        <pc:chgData name="Aravind Teja Chikoti" userId="82c9204e-dd24-4bbb-b39d-43cf2f724745" providerId="ADAL" clId="{B6406993-B52A-4FD9-9F4F-1F2018F5CAAA}" dt="2024-02-22T01:32:11.617" v="148" actId="20577"/>
        <pc:sldMkLst>
          <pc:docMk/>
          <pc:sldMk cId="2879210546" sldId="296"/>
        </pc:sldMkLst>
      </pc:sldChg>
      <pc:sldChg chg="modNotesTx">
        <pc:chgData name="Aravind Teja Chikoti" userId="82c9204e-dd24-4bbb-b39d-43cf2f724745" providerId="ADAL" clId="{B6406993-B52A-4FD9-9F4F-1F2018F5CAAA}" dt="2024-02-22T01:33:36.137" v="281" actId="20577"/>
        <pc:sldMkLst>
          <pc:docMk/>
          <pc:sldMk cId="1193934821" sldId="302"/>
        </pc:sldMkLst>
      </pc:sldChg>
      <pc:sldChg chg="modNotesTx">
        <pc:chgData name="Aravind Teja Chikoti" userId="82c9204e-dd24-4bbb-b39d-43cf2f724745" providerId="ADAL" clId="{B6406993-B52A-4FD9-9F4F-1F2018F5CAAA}" dt="2024-02-22T01:31:13.240" v="90" actId="20577"/>
        <pc:sldMkLst>
          <pc:docMk/>
          <pc:sldMk cId="3503173214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10 features with other engineered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Sampled data of latest 6 months of 2021</a:t>
            </a:r>
          </a:p>
          <a:p>
            <a:r>
              <a:rPr lang="en-IN" dirty="0"/>
              <a:t>Each of them operating at different pricing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Target is already normalized since its engineered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2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We’ve chose </a:t>
            </a:r>
            <a:r>
              <a:rPr lang="en-IN" dirty="0" err="1"/>
              <a:t>etherium</a:t>
            </a:r>
            <a:r>
              <a:rPr lang="en-IN" dirty="0"/>
              <a:t> and </a:t>
            </a:r>
            <a:r>
              <a:rPr lang="en-IN" dirty="0" err="1"/>
              <a:t>cardano</a:t>
            </a:r>
            <a:r>
              <a:rPr lang="en-IN" dirty="0"/>
              <a:t> based on weights but we also observed they’re highly correlated in price movements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B9F8C-827B-9FF4-8ED9-94B8408252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46C-74C4-5932-427A-31197558E4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343-4F7E-84C3-CD08-673F2FE5F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5B1EA-1D6F-289D-FACB-9040F171A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4851-011B-C9F1-B12A-2265ABEC75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516F-C8C7-9666-D863-2EEAB76C8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21478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214780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41E05-E2FD-7748-8B57-EC9C68C689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B7A1A-70E9-2FE4-C6F5-83B077FA0A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882-2267-1630-20F3-B4AD242C87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60CCDA-D884-EB50-0B9C-1003FDB3977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E94D6C-2E61-91FC-DA54-8FB71DE9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943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6D1137-A56F-85A2-FEB3-FEBA9D3C8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721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6B9638-0AB1-0F11-EA67-211E598673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40" y="204067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9AD88-FE01-5097-473B-0D0ED2D85A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B0B28-EB34-B935-AE4A-7CE9E43369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AFDB1-12D2-1D31-D510-3BCAF0C50B2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745F7-8908-BBA2-2D4D-7A215D3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2CF03-CCE7-F9C6-26FF-C319D40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4"/>
            <a:ext cx="12192000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9F75A-CC7F-0156-FBEA-7AFDE5FD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97E4-2930-9D48-A5CE-AF00B0E70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BFAC-9DDD-7E29-716C-4E627DE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501C3-2A4B-0682-86F9-ADE24EC9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C5F1A-9BA7-F65D-775E-2A1B983E53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323E-BACA-0B7A-9E9F-89AD4E3343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B0E4F-0D1F-EA8F-1357-B6B9069694D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35C51E-B187-34DE-A75E-C3E52E200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6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hdr="0" ft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lang="en-US" sz="48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410263"/>
            <a:ext cx="10098833" cy="592834"/>
          </a:xfrm>
        </p:spPr>
        <p:txBody>
          <a:bodyPr/>
          <a:lstStyle/>
          <a:p>
            <a:r>
              <a:rPr lang="en-US" sz="4000" dirty="0"/>
              <a:t>Multivariate Time Series Forecasting: </a:t>
            </a:r>
            <a:br>
              <a:rPr lang="en-US" sz="4000" dirty="0"/>
            </a:br>
            <a:r>
              <a:rPr lang="en-US" sz="4000" dirty="0"/>
              <a:t>Evaluating Bitcoin Predictions in Isolation and in Combination with Other Major Cryptocurrencies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3256" y="4086006"/>
            <a:ext cx="7763458" cy="449263"/>
          </a:xfrm>
        </p:spPr>
        <p:txBody>
          <a:bodyPr/>
          <a:lstStyle/>
          <a:p>
            <a:r>
              <a:rPr lang="en-US" sz="2000" i="1" dirty="0"/>
              <a:t>Team</a:t>
            </a:r>
            <a:r>
              <a:rPr lang="en-US" sz="2000" dirty="0"/>
              <a:t>:</a:t>
            </a:r>
          </a:p>
          <a:p>
            <a:r>
              <a:rPr lang="en-US" sz="2000" i="1" dirty="0"/>
              <a:t>Aravind Teja Chikoti</a:t>
            </a:r>
          </a:p>
          <a:p>
            <a:r>
              <a:rPr lang="en-US" sz="2000" i="1" dirty="0"/>
              <a:t>Sai Teja Devalla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5629-A3A2-D463-DC8D-93299638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A5CC47-0BFB-318A-762B-15533913B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38577-A718-EEC5-899E-467C8A61B9BB}"/>
              </a:ext>
            </a:extLst>
          </p:cNvPr>
          <p:cNvSpPr txBox="1"/>
          <p:nvPr/>
        </p:nvSpPr>
        <p:spPr>
          <a:xfrm>
            <a:off x="7212277" y="3323021"/>
            <a:ext cx="3456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17</a:t>
            </a:r>
            <a:r>
              <a:rPr lang="en-IN" sz="1100" dirty="0"/>
              <a:t>: Volume</a:t>
            </a:r>
            <a:r>
              <a:rPr lang="en-IN" sz="1100"/>
              <a:t> distribution after log transformation</a:t>
            </a:r>
            <a:endParaRPr lang="en-IN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38AC6-EB3C-9D6A-1334-59FE0D212A3B}"/>
              </a:ext>
            </a:extLst>
          </p:cNvPr>
          <p:cNvSpPr txBox="1"/>
          <p:nvPr/>
        </p:nvSpPr>
        <p:spPr>
          <a:xfrm>
            <a:off x="7314869" y="6211385"/>
            <a:ext cx="33538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19</a:t>
            </a:r>
            <a:r>
              <a:rPr lang="en-IN" sz="1100" dirty="0"/>
              <a:t>: VWAP </a:t>
            </a:r>
            <a:r>
              <a:rPr lang="en-IN" sz="1100"/>
              <a:t>distribution after log transformation</a:t>
            </a:r>
            <a:endParaRPr lang="en-IN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55622-9D13-E26E-F45F-CF349A60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68" y="990599"/>
            <a:ext cx="3436086" cy="23261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E9D7F-B0C3-F5AD-CFAB-4A51B720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414" y="3849351"/>
            <a:ext cx="3404122" cy="23261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1A927-B024-5519-68A9-CFE4FBF33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81" y="990598"/>
            <a:ext cx="3270968" cy="23261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8B0EA-C92A-6102-EF88-4510B9C8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481" y="3849350"/>
            <a:ext cx="3404122" cy="23261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7C8C680-A675-3CD9-5C76-087D8E9F0FD1}"/>
              </a:ext>
            </a:extLst>
          </p:cNvPr>
          <p:cNvSpPr/>
          <p:nvPr/>
        </p:nvSpPr>
        <p:spPr>
          <a:xfrm>
            <a:off x="5682343" y="1915886"/>
            <a:ext cx="1240971" cy="381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B725F34-1225-801D-13A9-E28B1E62F1F8}"/>
              </a:ext>
            </a:extLst>
          </p:cNvPr>
          <p:cNvSpPr/>
          <p:nvPr/>
        </p:nvSpPr>
        <p:spPr>
          <a:xfrm>
            <a:off x="5682879" y="4671290"/>
            <a:ext cx="1240971" cy="381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6DA6419-5489-3262-F6A2-EC8AE8915EFD}"/>
              </a:ext>
            </a:extLst>
          </p:cNvPr>
          <p:cNvSpPr txBox="1">
            <a:spLocks/>
          </p:cNvSpPr>
          <p:nvPr/>
        </p:nvSpPr>
        <p:spPr>
          <a:xfrm>
            <a:off x="457200" y="358538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Log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0A400-0EF7-FA0D-E4C6-36C4A0034EFC}"/>
              </a:ext>
            </a:extLst>
          </p:cNvPr>
          <p:cNvSpPr txBox="1"/>
          <p:nvPr/>
        </p:nvSpPr>
        <p:spPr>
          <a:xfrm>
            <a:off x="1982071" y="3321440"/>
            <a:ext cx="35349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16: Volume distribution before log transformation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38FF9-0D42-E816-F9CD-5E62667F3435}"/>
              </a:ext>
            </a:extLst>
          </p:cNvPr>
          <p:cNvSpPr txBox="1"/>
          <p:nvPr/>
        </p:nvSpPr>
        <p:spPr>
          <a:xfrm>
            <a:off x="2135230" y="6175502"/>
            <a:ext cx="3328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18: VWAP distribution after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1177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0EFE44-FD2A-B71F-CEC9-DE0F10BD4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330046"/>
            <a:ext cx="11277600" cy="365760"/>
          </a:xfrm>
        </p:spPr>
        <p:txBody>
          <a:bodyPr/>
          <a:lstStyle/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Temporal Decomposition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BC0F7D-E9E2-3E1D-CA55-7FAE1CA7B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7A8C5-9D82-6348-9968-653A2D5B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1311344"/>
            <a:ext cx="7772400" cy="197080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9D7E8-92BC-67AF-4010-6F5823C6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4457600"/>
            <a:ext cx="7772400" cy="197080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249C53F-C2CC-B4E4-AD21-38166E713104}"/>
              </a:ext>
            </a:extLst>
          </p:cNvPr>
          <p:cNvSpPr/>
          <p:nvPr/>
        </p:nvSpPr>
        <p:spPr>
          <a:xfrm>
            <a:off x="6161315" y="3624239"/>
            <a:ext cx="390524" cy="68650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A410B-9FBC-464B-2ECF-624CA8C5E3D9}"/>
              </a:ext>
            </a:extLst>
          </p:cNvPr>
          <p:cNvSpPr txBox="1"/>
          <p:nvPr/>
        </p:nvSpPr>
        <p:spPr>
          <a:xfrm>
            <a:off x="4714558" y="3322387"/>
            <a:ext cx="3198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20: Dataset before temporal decomposition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79F76-B4D5-B0AC-8034-59E41270D58B}"/>
              </a:ext>
            </a:extLst>
          </p:cNvPr>
          <p:cNvSpPr txBox="1"/>
          <p:nvPr/>
        </p:nvSpPr>
        <p:spPr>
          <a:xfrm>
            <a:off x="4714557" y="645297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21: Dataset after temporal decomposition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979337C-62C4-04E4-F788-C2EF1916B1AD}"/>
              </a:ext>
            </a:extLst>
          </p:cNvPr>
          <p:cNvSpPr txBox="1">
            <a:spLocks/>
          </p:cNvSpPr>
          <p:nvPr/>
        </p:nvSpPr>
        <p:spPr>
          <a:xfrm>
            <a:off x="522515" y="820695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Added temporal features – day, hour, week &amp; month to help model in generalizing patterns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48DF7D-BAE1-87FD-682B-29F848D0D950}"/>
              </a:ext>
            </a:extLst>
          </p:cNvPr>
          <p:cNvSpPr/>
          <p:nvPr/>
        </p:nvSpPr>
        <p:spPr>
          <a:xfrm>
            <a:off x="8806543" y="4736799"/>
            <a:ext cx="1393371" cy="161971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9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59C8-0D49-34B0-CA37-95B53F4C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544469-6DAB-6AC3-0D83-25A8DBE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282280"/>
            <a:ext cx="11266714" cy="520313"/>
          </a:xfrm>
        </p:spPr>
        <p:txBody>
          <a:bodyPr>
            <a:noAutofit/>
          </a:bodyPr>
          <a:lstStyle/>
          <a:p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Standardization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D46371-1A04-C428-4B30-870A81772E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26E3C-1BDF-0C57-1BCB-0F2A7D893A04}"/>
              </a:ext>
            </a:extLst>
          </p:cNvPr>
          <p:cNvSpPr txBox="1"/>
          <p:nvPr/>
        </p:nvSpPr>
        <p:spPr>
          <a:xfrm>
            <a:off x="5293175" y="3207579"/>
            <a:ext cx="2618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22</a:t>
            </a:r>
            <a:r>
              <a:rPr lang="en-IN" sz="1100" dirty="0"/>
              <a:t>: Code used for standardization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40C39-9A96-6234-65F5-28FC7204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4" y="3603169"/>
            <a:ext cx="7134225" cy="293554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746886-F5DC-32DB-5846-06B407731E30}"/>
              </a:ext>
            </a:extLst>
          </p:cNvPr>
          <p:cNvSpPr txBox="1"/>
          <p:nvPr/>
        </p:nvSpPr>
        <p:spPr>
          <a:xfrm>
            <a:off x="5528816" y="6614155"/>
            <a:ext cx="2146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23</a:t>
            </a:r>
            <a:r>
              <a:rPr lang="en-IN" sz="1100" dirty="0"/>
              <a:t>: Standardization 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3646C-5C5B-3B83-9847-469C3C55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4" y="1349525"/>
            <a:ext cx="7134225" cy="181186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132D8B2-2F9E-C044-427A-B9F4F8BDD648}"/>
              </a:ext>
            </a:extLst>
          </p:cNvPr>
          <p:cNvSpPr txBox="1">
            <a:spLocks/>
          </p:cNvSpPr>
          <p:nvPr/>
        </p:nvSpPr>
        <p:spPr>
          <a:xfrm>
            <a:off x="522515" y="820695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Localized standardization using moving average and standard deviation to retain trends in locality</a:t>
            </a:r>
          </a:p>
        </p:txBody>
      </p:sp>
    </p:spTree>
    <p:extLst>
      <p:ext uri="{BB962C8B-B14F-4D97-AF65-F5344CB8AC3E}">
        <p14:creationId xmlns:p14="http://schemas.microsoft.com/office/powerpoint/2010/main" val="139480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CE60-FF42-445E-0F60-01C19D13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FF3A2-9E0C-C3AA-2304-BCCCCE95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282280"/>
            <a:ext cx="11266714" cy="432521"/>
          </a:xfrm>
        </p:spPr>
        <p:txBody>
          <a:bodyPr>
            <a:noAutofit/>
          </a:bodyPr>
          <a:lstStyle/>
          <a:p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Sequence Generation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213273-1248-3A66-25AE-F616622F69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C6B4B82-2C1C-4C19-8E6A-F6CB67247847}"/>
              </a:ext>
            </a:extLst>
          </p:cNvPr>
          <p:cNvSpPr/>
          <p:nvPr/>
        </p:nvSpPr>
        <p:spPr>
          <a:xfrm>
            <a:off x="3510114" y="1401105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t=0</a:t>
            </a:r>
          </a:p>
        </p:txBody>
      </p:sp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7F2B9E1-14E5-8260-4C96-EAF8722126DC}"/>
              </a:ext>
            </a:extLst>
          </p:cNvPr>
          <p:cNvSpPr/>
          <p:nvPr/>
        </p:nvSpPr>
        <p:spPr>
          <a:xfrm>
            <a:off x="4168875" y="1401104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t=1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E97E14-CF7C-E191-AEA8-5D0ACCCE536C}"/>
              </a:ext>
            </a:extLst>
          </p:cNvPr>
          <p:cNvSpPr/>
          <p:nvPr/>
        </p:nvSpPr>
        <p:spPr>
          <a:xfrm>
            <a:off x="4827636" y="1401103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t=2</a:t>
            </a:r>
          </a:p>
        </p:txBody>
      </p:sp>
      <p:sp>
        <p:nvSpPr>
          <p:cNvPr id="7" name="Action Button: Blank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A41096-1318-BE45-8717-786374C21EB8}"/>
              </a:ext>
            </a:extLst>
          </p:cNvPr>
          <p:cNvSpPr/>
          <p:nvPr/>
        </p:nvSpPr>
        <p:spPr>
          <a:xfrm>
            <a:off x="5486397" y="1401103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t=..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492792-A7EB-CCE6-0D17-900B55F53902}"/>
              </a:ext>
            </a:extLst>
          </p:cNvPr>
          <p:cNvSpPr/>
          <p:nvPr/>
        </p:nvSpPr>
        <p:spPr>
          <a:xfrm>
            <a:off x="6145158" y="1401103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t=59</a:t>
            </a:r>
          </a:p>
        </p:txBody>
      </p:sp>
      <p:sp>
        <p:nvSpPr>
          <p:cNvPr id="9" name="Action Button: Blank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BB015CD-F2CD-B5A8-D3EB-F58944CB83F9}"/>
              </a:ext>
            </a:extLst>
          </p:cNvPr>
          <p:cNvSpPr/>
          <p:nvPr/>
        </p:nvSpPr>
        <p:spPr>
          <a:xfrm>
            <a:off x="6803919" y="1401103"/>
            <a:ext cx="658761" cy="589935"/>
          </a:xfrm>
          <a:prstGeom prst="actionButtonBlan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33CE1-DB4F-5703-8868-6C4D980C00C4}"/>
              </a:ext>
            </a:extLst>
          </p:cNvPr>
          <p:cNvSpPr txBox="1"/>
          <p:nvPr/>
        </p:nvSpPr>
        <p:spPr>
          <a:xfrm>
            <a:off x="7678990" y="1511404"/>
            <a:ext cx="9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Inputs</a:t>
            </a:r>
          </a:p>
        </p:txBody>
      </p:sp>
      <p:sp>
        <p:nvSpPr>
          <p:cNvPr id="11" name="Action Button: Blank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9E4C8DD-7891-A50A-B887-B398BCB9DB11}"/>
              </a:ext>
            </a:extLst>
          </p:cNvPr>
          <p:cNvSpPr/>
          <p:nvPr/>
        </p:nvSpPr>
        <p:spPr>
          <a:xfrm>
            <a:off x="3515034" y="2585887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71FBB74-22F3-A90E-D42A-96D59E1DE92E}"/>
              </a:ext>
            </a:extLst>
          </p:cNvPr>
          <p:cNvSpPr/>
          <p:nvPr/>
        </p:nvSpPr>
        <p:spPr>
          <a:xfrm>
            <a:off x="4173795" y="2585886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ction Button: Blank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FD5F9F-FAEB-AC28-5C26-971CD334FDCE}"/>
              </a:ext>
            </a:extLst>
          </p:cNvPr>
          <p:cNvSpPr/>
          <p:nvPr/>
        </p:nvSpPr>
        <p:spPr>
          <a:xfrm>
            <a:off x="4832556" y="2585885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ction Button: Blank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50C9FB3-57D5-A085-C717-2C0A166A9DAC}"/>
              </a:ext>
            </a:extLst>
          </p:cNvPr>
          <p:cNvSpPr/>
          <p:nvPr/>
        </p:nvSpPr>
        <p:spPr>
          <a:xfrm>
            <a:off x="5491317" y="2585885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ction Button: Blank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C16C512-7022-559D-34A7-1669780162B8}"/>
              </a:ext>
            </a:extLst>
          </p:cNvPr>
          <p:cNvSpPr/>
          <p:nvPr/>
        </p:nvSpPr>
        <p:spPr>
          <a:xfrm>
            <a:off x="6150078" y="2585885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ction Button: Blank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77B2BC2-8B81-C40D-F932-3B5833D6C97C}"/>
              </a:ext>
            </a:extLst>
          </p:cNvPr>
          <p:cNvSpPr/>
          <p:nvPr/>
        </p:nvSpPr>
        <p:spPr>
          <a:xfrm>
            <a:off x="6808839" y="2585885"/>
            <a:ext cx="658761" cy="589935"/>
          </a:xfrm>
          <a:prstGeom prst="actionButtonBlan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F1DCA-0F1E-4D85-26D4-D6FB4EB3A107}"/>
              </a:ext>
            </a:extLst>
          </p:cNvPr>
          <p:cNvSpPr txBox="1"/>
          <p:nvPr/>
        </p:nvSpPr>
        <p:spPr>
          <a:xfrm>
            <a:off x="7678990" y="2696186"/>
            <a:ext cx="98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Model</a:t>
            </a:r>
          </a:p>
        </p:txBody>
      </p:sp>
      <p:sp>
        <p:nvSpPr>
          <p:cNvPr id="19" name="Action Button: Blank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4EDD8D6-ECBD-25BD-F497-297633A78A2B}"/>
              </a:ext>
            </a:extLst>
          </p:cNvPr>
          <p:cNvSpPr/>
          <p:nvPr/>
        </p:nvSpPr>
        <p:spPr>
          <a:xfrm>
            <a:off x="3519954" y="3741174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t=1</a:t>
            </a:r>
          </a:p>
        </p:txBody>
      </p:sp>
      <p:sp>
        <p:nvSpPr>
          <p:cNvPr id="20" name="Action Button: Blank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2A9B1F7-6FC8-3F03-334F-DEA08C1D2F77}"/>
              </a:ext>
            </a:extLst>
          </p:cNvPr>
          <p:cNvSpPr/>
          <p:nvPr/>
        </p:nvSpPr>
        <p:spPr>
          <a:xfrm>
            <a:off x="4178715" y="3741173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t=2</a:t>
            </a:r>
          </a:p>
        </p:txBody>
      </p:sp>
      <p:sp>
        <p:nvSpPr>
          <p:cNvPr id="21" name="Action Button: Blank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6C5D167-FA72-812B-AFDA-54D12D99747B}"/>
              </a:ext>
            </a:extLst>
          </p:cNvPr>
          <p:cNvSpPr/>
          <p:nvPr/>
        </p:nvSpPr>
        <p:spPr>
          <a:xfrm>
            <a:off x="4837476" y="3741172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t=3</a:t>
            </a:r>
          </a:p>
        </p:txBody>
      </p:sp>
      <p:sp>
        <p:nvSpPr>
          <p:cNvPr id="22" name="Action Button: Blank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FB895AB-0B00-C693-CFA0-32DDF87455BB}"/>
              </a:ext>
            </a:extLst>
          </p:cNvPr>
          <p:cNvSpPr/>
          <p:nvPr/>
        </p:nvSpPr>
        <p:spPr>
          <a:xfrm>
            <a:off x="5496237" y="3741172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t=..</a:t>
            </a:r>
          </a:p>
        </p:txBody>
      </p:sp>
      <p:sp>
        <p:nvSpPr>
          <p:cNvPr id="23" name="Action Button: Blank 2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F8DB04-30B0-3440-9671-6A532C22CB6D}"/>
              </a:ext>
            </a:extLst>
          </p:cNvPr>
          <p:cNvSpPr/>
          <p:nvPr/>
        </p:nvSpPr>
        <p:spPr>
          <a:xfrm>
            <a:off x="6154998" y="3741172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t=60</a:t>
            </a:r>
          </a:p>
        </p:txBody>
      </p:sp>
      <p:sp>
        <p:nvSpPr>
          <p:cNvPr id="24" name="Action Button: Blank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90B0AB2-A804-3C71-EA6F-B1D2D569BA81}"/>
              </a:ext>
            </a:extLst>
          </p:cNvPr>
          <p:cNvSpPr/>
          <p:nvPr/>
        </p:nvSpPr>
        <p:spPr>
          <a:xfrm>
            <a:off x="6813759" y="3741172"/>
            <a:ext cx="658761" cy="589935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t=61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E947D-5783-968A-4445-75EB32BB1AA7}"/>
              </a:ext>
            </a:extLst>
          </p:cNvPr>
          <p:cNvSpPr txBox="1"/>
          <p:nvPr/>
        </p:nvSpPr>
        <p:spPr>
          <a:xfrm>
            <a:off x="7678990" y="3851473"/>
            <a:ext cx="147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Predictions</a:t>
            </a:r>
          </a:p>
        </p:txBody>
      </p:sp>
      <p:sp>
        <p:nvSpPr>
          <p:cNvPr id="26" name="Action Button: Blank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3A1CC5D-E16A-4645-D7C8-FDEDE3DADEA2}"/>
              </a:ext>
            </a:extLst>
          </p:cNvPr>
          <p:cNvSpPr/>
          <p:nvPr/>
        </p:nvSpPr>
        <p:spPr>
          <a:xfrm>
            <a:off x="3524874" y="4916128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t=1</a:t>
            </a:r>
          </a:p>
        </p:txBody>
      </p:sp>
      <p:sp>
        <p:nvSpPr>
          <p:cNvPr id="27" name="Action Button: Blank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7C36BD4-48B3-E520-ECF1-20684659485F}"/>
              </a:ext>
            </a:extLst>
          </p:cNvPr>
          <p:cNvSpPr/>
          <p:nvPr/>
        </p:nvSpPr>
        <p:spPr>
          <a:xfrm>
            <a:off x="4183635" y="4916127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t=2</a:t>
            </a:r>
          </a:p>
        </p:txBody>
      </p:sp>
      <p:sp>
        <p:nvSpPr>
          <p:cNvPr id="28" name="Action Button: Blank 2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57A592D-641F-1346-C6E5-9ABC31845718}"/>
              </a:ext>
            </a:extLst>
          </p:cNvPr>
          <p:cNvSpPr/>
          <p:nvPr/>
        </p:nvSpPr>
        <p:spPr>
          <a:xfrm>
            <a:off x="4842396" y="4916126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t=3</a:t>
            </a:r>
          </a:p>
        </p:txBody>
      </p:sp>
      <p:sp>
        <p:nvSpPr>
          <p:cNvPr id="29" name="Action Button: Blank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A7EBF14-AAC5-7DF6-61F2-F2C1009C3F8C}"/>
              </a:ext>
            </a:extLst>
          </p:cNvPr>
          <p:cNvSpPr/>
          <p:nvPr/>
        </p:nvSpPr>
        <p:spPr>
          <a:xfrm>
            <a:off x="5501157" y="4916126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t=..</a:t>
            </a:r>
          </a:p>
        </p:txBody>
      </p:sp>
      <p:sp>
        <p:nvSpPr>
          <p:cNvPr id="30" name="Action Button: Blank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DF7A468-6D63-E01F-64C1-71CB88E5A707}"/>
              </a:ext>
            </a:extLst>
          </p:cNvPr>
          <p:cNvSpPr/>
          <p:nvPr/>
        </p:nvSpPr>
        <p:spPr>
          <a:xfrm>
            <a:off x="6159918" y="4916126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t=60</a:t>
            </a:r>
          </a:p>
        </p:txBody>
      </p:sp>
      <p:sp>
        <p:nvSpPr>
          <p:cNvPr id="31" name="Action Button: Blank 3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BBC633D-0019-19DB-1C12-6D78F11EA956}"/>
              </a:ext>
            </a:extLst>
          </p:cNvPr>
          <p:cNvSpPr/>
          <p:nvPr/>
        </p:nvSpPr>
        <p:spPr>
          <a:xfrm>
            <a:off x="6818679" y="4916126"/>
            <a:ext cx="658761" cy="589935"/>
          </a:xfrm>
          <a:prstGeom prst="actionButtonBlan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t=61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CF00FC-CCA4-F5C3-FE99-7D6DB9CB8DC2}"/>
              </a:ext>
            </a:extLst>
          </p:cNvPr>
          <p:cNvSpPr txBox="1"/>
          <p:nvPr/>
        </p:nvSpPr>
        <p:spPr>
          <a:xfrm>
            <a:off x="7678990" y="5026427"/>
            <a:ext cx="102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Labels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139007-8D00-6008-3B10-73C453EA1925}"/>
              </a:ext>
            </a:extLst>
          </p:cNvPr>
          <p:cNvCxnSpPr>
            <a:stCxn id="3" idx="1"/>
            <a:endCxn id="11" idx="3"/>
          </p:cNvCxnSpPr>
          <p:nvPr/>
        </p:nvCxnSpPr>
        <p:spPr>
          <a:xfrm>
            <a:off x="3839495" y="1991040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031E66-7195-0DEF-35F0-3D97B7634B31}"/>
              </a:ext>
            </a:extLst>
          </p:cNvPr>
          <p:cNvCxnSpPr>
            <a:stCxn id="4" idx="1"/>
            <a:endCxn id="12" idx="3"/>
          </p:cNvCxnSpPr>
          <p:nvPr/>
        </p:nvCxnSpPr>
        <p:spPr>
          <a:xfrm>
            <a:off x="4498256" y="1991039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6019D4-A5CE-1789-127A-89A4D213AE7A}"/>
              </a:ext>
            </a:extLst>
          </p:cNvPr>
          <p:cNvCxnSpPr>
            <a:stCxn id="6" idx="1"/>
            <a:endCxn id="14" idx="3"/>
          </p:cNvCxnSpPr>
          <p:nvPr/>
        </p:nvCxnSpPr>
        <p:spPr>
          <a:xfrm>
            <a:off x="5157017" y="1991038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73AC6C-4853-47ED-A181-9CFB0CCE60A2}"/>
              </a:ext>
            </a:extLst>
          </p:cNvPr>
          <p:cNvCxnSpPr>
            <a:stCxn id="7" idx="1"/>
            <a:endCxn id="15" idx="3"/>
          </p:cNvCxnSpPr>
          <p:nvPr/>
        </p:nvCxnSpPr>
        <p:spPr>
          <a:xfrm>
            <a:off x="5815778" y="1991038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B72D97-E3B9-784F-775A-3F237C364D1C}"/>
              </a:ext>
            </a:extLst>
          </p:cNvPr>
          <p:cNvCxnSpPr>
            <a:stCxn id="8" idx="1"/>
            <a:endCxn id="16" idx="3"/>
          </p:cNvCxnSpPr>
          <p:nvPr/>
        </p:nvCxnSpPr>
        <p:spPr>
          <a:xfrm>
            <a:off x="6474539" y="1991038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B0847B-2D69-3486-A12E-80138C947DCF}"/>
              </a:ext>
            </a:extLst>
          </p:cNvPr>
          <p:cNvCxnSpPr>
            <a:stCxn id="9" idx="1"/>
            <a:endCxn id="17" idx="3"/>
          </p:cNvCxnSpPr>
          <p:nvPr/>
        </p:nvCxnSpPr>
        <p:spPr>
          <a:xfrm>
            <a:off x="7133300" y="1991038"/>
            <a:ext cx="4920" cy="59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7FBE2A-8EA0-F655-9CC7-8DAF16AE8091}"/>
              </a:ext>
            </a:extLst>
          </p:cNvPr>
          <p:cNvCxnSpPr>
            <a:stCxn id="11" idx="1"/>
            <a:endCxn id="19" idx="3"/>
          </p:cNvCxnSpPr>
          <p:nvPr/>
        </p:nvCxnSpPr>
        <p:spPr>
          <a:xfrm>
            <a:off x="3844415" y="3175822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B2B68C-C80F-7E8D-A7A7-7F556730D22D}"/>
              </a:ext>
            </a:extLst>
          </p:cNvPr>
          <p:cNvCxnSpPr>
            <a:stCxn id="12" idx="1"/>
            <a:endCxn id="20" idx="3"/>
          </p:cNvCxnSpPr>
          <p:nvPr/>
        </p:nvCxnSpPr>
        <p:spPr>
          <a:xfrm>
            <a:off x="4503176" y="3175821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E5241E1-D1A1-4BB2-0636-C28320DE0524}"/>
              </a:ext>
            </a:extLst>
          </p:cNvPr>
          <p:cNvCxnSpPr>
            <a:stCxn id="14" idx="1"/>
            <a:endCxn id="21" idx="3"/>
          </p:cNvCxnSpPr>
          <p:nvPr/>
        </p:nvCxnSpPr>
        <p:spPr>
          <a:xfrm>
            <a:off x="5161937" y="3175820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230C2D-CB9A-9F3B-BAF8-E79DCF05115D}"/>
              </a:ext>
            </a:extLst>
          </p:cNvPr>
          <p:cNvCxnSpPr>
            <a:stCxn id="15" idx="1"/>
            <a:endCxn id="22" idx="3"/>
          </p:cNvCxnSpPr>
          <p:nvPr/>
        </p:nvCxnSpPr>
        <p:spPr>
          <a:xfrm>
            <a:off x="5820698" y="3175820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B88AC37-07B0-F5BD-176C-FD16FAD81F84}"/>
              </a:ext>
            </a:extLst>
          </p:cNvPr>
          <p:cNvCxnSpPr>
            <a:stCxn id="16" idx="1"/>
            <a:endCxn id="23" idx="3"/>
          </p:cNvCxnSpPr>
          <p:nvPr/>
        </p:nvCxnSpPr>
        <p:spPr>
          <a:xfrm>
            <a:off x="6479459" y="3175820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38EB94-105A-0E18-FDC3-62365590C9E5}"/>
              </a:ext>
            </a:extLst>
          </p:cNvPr>
          <p:cNvCxnSpPr>
            <a:stCxn id="17" idx="1"/>
            <a:endCxn id="24" idx="3"/>
          </p:cNvCxnSpPr>
          <p:nvPr/>
        </p:nvCxnSpPr>
        <p:spPr>
          <a:xfrm>
            <a:off x="7138220" y="3175820"/>
            <a:ext cx="4920" cy="56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40AF62-74DF-2ABD-8107-FF3A309F8915}"/>
              </a:ext>
            </a:extLst>
          </p:cNvPr>
          <p:cNvCxnSpPr>
            <a:stCxn id="19" idx="1"/>
            <a:endCxn id="26" idx="3"/>
          </p:cNvCxnSpPr>
          <p:nvPr/>
        </p:nvCxnSpPr>
        <p:spPr>
          <a:xfrm>
            <a:off x="3849335" y="4331109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3BFCBF-D351-B36F-5DC6-7F88E762A373}"/>
              </a:ext>
            </a:extLst>
          </p:cNvPr>
          <p:cNvCxnSpPr>
            <a:stCxn id="20" idx="1"/>
            <a:endCxn id="27" idx="3"/>
          </p:cNvCxnSpPr>
          <p:nvPr/>
        </p:nvCxnSpPr>
        <p:spPr>
          <a:xfrm>
            <a:off x="4508096" y="4331108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52437EB-716A-05DB-097E-DDFEB3695E64}"/>
              </a:ext>
            </a:extLst>
          </p:cNvPr>
          <p:cNvCxnSpPr>
            <a:stCxn id="21" idx="1"/>
            <a:endCxn id="28" idx="3"/>
          </p:cNvCxnSpPr>
          <p:nvPr/>
        </p:nvCxnSpPr>
        <p:spPr>
          <a:xfrm>
            <a:off x="5166857" y="4331107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B953B056-D409-9090-9F43-CCB360E95F90}"/>
              </a:ext>
            </a:extLst>
          </p:cNvPr>
          <p:cNvCxnSpPr>
            <a:stCxn id="22" idx="1"/>
            <a:endCxn id="29" idx="3"/>
          </p:cNvCxnSpPr>
          <p:nvPr/>
        </p:nvCxnSpPr>
        <p:spPr>
          <a:xfrm>
            <a:off x="5825618" y="4331107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EB154683-CE4A-78EB-8C72-0E1BB952AA0C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>
            <a:off x="6484379" y="4331107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CEFC422C-E4F8-0E77-4FAD-BB51DD698A01}"/>
              </a:ext>
            </a:extLst>
          </p:cNvPr>
          <p:cNvCxnSpPr>
            <a:stCxn id="24" idx="1"/>
            <a:endCxn id="31" idx="3"/>
          </p:cNvCxnSpPr>
          <p:nvPr/>
        </p:nvCxnSpPr>
        <p:spPr>
          <a:xfrm>
            <a:off x="7143140" y="4331107"/>
            <a:ext cx="4920" cy="58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2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F856D-4796-EF86-47DD-19A5D4C3B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C67A5E-938C-BAA1-4F89-5D862F2E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C4B1CB-52DC-A523-FFA7-8C0C5225A5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4A73E-8C19-71C8-0E3E-C0A33DA5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4" y="1339797"/>
            <a:ext cx="7772400" cy="162247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D6FF9-8A20-94E3-5AF1-5ABDD454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" b="35640"/>
          <a:stretch/>
        </p:blipFill>
        <p:spPr>
          <a:xfrm>
            <a:off x="2352674" y="3505200"/>
            <a:ext cx="7915275" cy="27852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4B04D8D-F92C-3BE6-E806-22DC42099A43}"/>
              </a:ext>
            </a:extLst>
          </p:cNvPr>
          <p:cNvSpPr txBox="1">
            <a:spLocks/>
          </p:cNvSpPr>
          <p:nvPr/>
        </p:nvSpPr>
        <p:spPr>
          <a:xfrm>
            <a:off x="468086" y="974036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Baseline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F0997-CC23-7BBD-FCC0-365DC3C5D47E}"/>
              </a:ext>
            </a:extLst>
          </p:cNvPr>
          <p:cNvSpPr txBox="1"/>
          <p:nvPr/>
        </p:nvSpPr>
        <p:spPr>
          <a:xfrm>
            <a:off x="4937877" y="2972127"/>
            <a:ext cx="2601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24: Code used for baseline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DABE-080F-8433-86A4-BF243CCCFF43}"/>
              </a:ext>
            </a:extLst>
          </p:cNvPr>
          <p:cNvSpPr txBox="1"/>
          <p:nvPr/>
        </p:nvSpPr>
        <p:spPr>
          <a:xfrm>
            <a:off x="5124886" y="6300286"/>
            <a:ext cx="1963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25: Prediction samples</a:t>
            </a:r>
          </a:p>
        </p:txBody>
      </p:sp>
    </p:spTree>
    <p:extLst>
      <p:ext uri="{BB962C8B-B14F-4D97-AF65-F5344CB8AC3E}">
        <p14:creationId xmlns:p14="http://schemas.microsoft.com/office/powerpoint/2010/main" val="166693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3A7E61-2722-3854-C1B9-C053A2F74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3D155-B1F9-1E17-F09F-75606978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1" y="2032113"/>
            <a:ext cx="8172450" cy="16064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10468-C1E0-6DA3-DE90-FABF3BF9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814868"/>
            <a:ext cx="8172450" cy="8548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2D8F0-0E09-FF61-6230-A107EFB9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4125083"/>
            <a:ext cx="8172450" cy="193037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A50226-3CAB-42C5-DE08-A35482126C54}"/>
              </a:ext>
            </a:extLst>
          </p:cNvPr>
          <p:cNvSpPr txBox="1">
            <a:spLocks/>
          </p:cNvSpPr>
          <p:nvPr/>
        </p:nvSpPr>
        <p:spPr>
          <a:xfrm>
            <a:off x="457200" y="267911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LSTM Model 1: Bitcoin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BAC57-43D9-01C9-6B6A-2C029E340546}"/>
              </a:ext>
            </a:extLst>
          </p:cNvPr>
          <p:cNvSpPr txBox="1"/>
          <p:nvPr/>
        </p:nvSpPr>
        <p:spPr>
          <a:xfrm>
            <a:off x="4677211" y="1720111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26: </a:t>
            </a:r>
            <a:r>
              <a:rPr lang="en-IN" sz="1100"/>
              <a:t>Model 1</a:t>
            </a:r>
            <a:r>
              <a:rPr lang="en-IN" sz="1100" dirty="0"/>
              <a:t> </a:t>
            </a:r>
            <a:r>
              <a:rPr lang="en-IN" sz="1100"/>
              <a:t>validation</a:t>
            </a:r>
            <a:r>
              <a:rPr lang="en-IN" sz="1100" dirty="0"/>
              <a:t> metrics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87C5C-A8E0-8C1E-759F-A8C91FF1DBCE}"/>
              </a:ext>
            </a:extLst>
          </p:cNvPr>
          <p:cNvSpPr txBox="1"/>
          <p:nvPr/>
        </p:nvSpPr>
        <p:spPr>
          <a:xfrm>
            <a:off x="4877341" y="3688942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27: LSTM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C929A-81B8-6CC8-2A77-BC81E9FBBD8F}"/>
              </a:ext>
            </a:extLst>
          </p:cNvPr>
          <p:cNvSpPr txBox="1"/>
          <p:nvPr/>
        </p:nvSpPr>
        <p:spPr>
          <a:xfrm>
            <a:off x="4897623" y="6080419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28: Sample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5451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2DAE39-14C6-34EF-7E78-40BD305E2A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68236-D26A-8C39-1A61-84FFA0A6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72465"/>
            <a:ext cx="9734550" cy="20183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F95AE-5644-5E93-DBAB-6DE3E388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3220898"/>
            <a:ext cx="7991474" cy="84627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27414-AD6E-3C44-0B89-70984AD1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4" y="4497249"/>
            <a:ext cx="7991475" cy="179318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6FB64B-75C4-56DC-A047-1EEEFCC70799}"/>
              </a:ext>
            </a:extLst>
          </p:cNvPr>
          <p:cNvSpPr txBox="1">
            <a:spLocks/>
          </p:cNvSpPr>
          <p:nvPr/>
        </p:nvSpPr>
        <p:spPr>
          <a:xfrm>
            <a:off x="457200" y="267911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LSTM Model 2: Bitcoin + Ethereum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503D0-C9B6-3E27-53C8-9A4C01684CAA}"/>
              </a:ext>
            </a:extLst>
          </p:cNvPr>
          <p:cNvSpPr txBox="1"/>
          <p:nvPr/>
        </p:nvSpPr>
        <p:spPr>
          <a:xfrm>
            <a:off x="5122108" y="2778169"/>
            <a:ext cx="1928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29: Input Data sample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C6517-3C09-A589-F2D7-57FB0EFB3C72}"/>
              </a:ext>
            </a:extLst>
          </p:cNvPr>
          <p:cNvSpPr txBox="1"/>
          <p:nvPr/>
        </p:nvSpPr>
        <p:spPr>
          <a:xfrm>
            <a:off x="5062585" y="4067176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30: </a:t>
            </a:r>
            <a:r>
              <a:rPr lang="en-IN" sz="1100"/>
              <a:t>Model 2</a:t>
            </a:r>
            <a:r>
              <a:rPr lang="en-IN" sz="1100" dirty="0"/>
              <a:t> </a:t>
            </a:r>
            <a:r>
              <a:rPr lang="en-IN" sz="1100"/>
              <a:t>validation</a:t>
            </a:r>
            <a:r>
              <a:rPr lang="en-IN" sz="1100" dirty="0"/>
              <a:t>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BFD63-DC15-FC1F-6533-95DC175B2B68}"/>
              </a:ext>
            </a:extLst>
          </p:cNvPr>
          <p:cNvSpPr txBox="1"/>
          <p:nvPr/>
        </p:nvSpPr>
        <p:spPr>
          <a:xfrm>
            <a:off x="5152564" y="6290433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31: Prediction sample</a:t>
            </a:r>
          </a:p>
        </p:txBody>
      </p:sp>
    </p:spTree>
    <p:extLst>
      <p:ext uri="{BB962C8B-B14F-4D97-AF65-F5344CB8AC3E}">
        <p14:creationId xmlns:p14="http://schemas.microsoft.com/office/powerpoint/2010/main" val="33220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43966-8433-A982-FB28-21EB457B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98F11-AB51-ABF1-F75E-4C2675302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9AE35DE-308F-1494-3F3B-D2977EB78951}"/>
              </a:ext>
            </a:extLst>
          </p:cNvPr>
          <p:cNvSpPr txBox="1">
            <a:spLocks/>
          </p:cNvSpPr>
          <p:nvPr/>
        </p:nvSpPr>
        <p:spPr>
          <a:xfrm>
            <a:off x="457200" y="267911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LSTM Model 3: Bitcoin + Ethereum + Cardano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837A3-2EED-B0EB-0359-11588EC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93" y="1086721"/>
            <a:ext cx="7959214" cy="89081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C5792-A32F-5699-3C78-996E7594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93" y="2566218"/>
            <a:ext cx="7959214" cy="339212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F6B1A-FD37-41B5-907E-8846092EC676}"/>
              </a:ext>
            </a:extLst>
          </p:cNvPr>
          <p:cNvSpPr txBox="1"/>
          <p:nvPr/>
        </p:nvSpPr>
        <p:spPr>
          <a:xfrm>
            <a:off x="5146861" y="2010269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32: </a:t>
            </a:r>
            <a:r>
              <a:rPr lang="en-IN" sz="1100"/>
              <a:t>Model 3</a:t>
            </a:r>
            <a:r>
              <a:rPr lang="en-IN" sz="1100" dirty="0"/>
              <a:t> </a:t>
            </a:r>
            <a:r>
              <a:rPr lang="en-IN" sz="1100"/>
              <a:t>validation</a:t>
            </a:r>
            <a:r>
              <a:rPr lang="en-IN" sz="1100" dirty="0"/>
              <a:t>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1CB0D-456E-B9D6-C7FE-391EE5D790DC}"/>
              </a:ext>
            </a:extLst>
          </p:cNvPr>
          <p:cNvSpPr txBox="1"/>
          <p:nvPr/>
        </p:nvSpPr>
        <p:spPr>
          <a:xfrm>
            <a:off x="5146861" y="599107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Figure 33: Prediction sample</a:t>
            </a:r>
          </a:p>
        </p:txBody>
      </p:sp>
    </p:spTree>
    <p:extLst>
      <p:ext uri="{BB962C8B-B14F-4D97-AF65-F5344CB8AC3E}">
        <p14:creationId xmlns:p14="http://schemas.microsoft.com/office/powerpoint/2010/main" val="420836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41A2-30FC-3662-B88E-A866C244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9CCBD1-9752-7806-6B0D-0E90E8A4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Comparison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6EC5769-5A4D-7151-E865-D738C46183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B2E195-0895-60FE-7E1B-D662DC169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7681"/>
              </p:ext>
            </p:extLst>
          </p:nvPr>
        </p:nvGraphicFramePr>
        <p:xfrm>
          <a:off x="1612490" y="1526937"/>
          <a:ext cx="92816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884">
                  <a:extLst>
                    <a:ext uri="{9D8B030D-6E8A-4147-A177-3AD203B41FA5}">
                      <a16:colId xmlns:a16="http://schemas.microsoft.com/office/drawing/2014/main" val="1260378909"/>
                    </a:ext>
                  </a:extLst>
                </a:gridCol>
                <a:gridCol w="3093884">
                  <a:extLst>
                    <a:ext uri="{9D8B030D-6E8A-4147-A177-3AD203B41FA5}">
                      <a16:colId xmlns:a16="http://schemas.microsoft.com/office/drawing/2014/main" val="3828664861"/>
                    </a:ext>
                  </a:extLst>
                </a:gridCol>
                <a:gridCol w="3093884">
                  <a:extLst>
                    <a:ext uri="{9D8B030D-6E8A-4147-A177-3AD203B41FA5}">
                      <a16:colId xmlns:a16="http://schemas.microsoft.com/office/drawing/2014/main" val="317764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>
                          <a:solidFill>
                            <a:schemeClr val="tx1"/>
                          </a:solidFill>
                        </a:rPr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>
                          <a:solidFill>
                            <a:schemeClr val="tx1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48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Bitcoin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79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Bitcoin + Ethereum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02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Bitcoin + Ethereum + Cardano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3733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2696B8-226E-45D4-17EC-7A81BDBC8C21}"/>
              </a:ext>
            </a:extLst>
          </p:cNvPr>
          <p:cNvSpPr txBox="1"/>
          <p:nvPr/>
        </p:nvSpPr>
        <p:spPr>
          <a:xfrm>
            <a:off x="1612490" y="2635045"/>
            <a:ext cx="9281652" cy="375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A9E0F-8E13-0E24-919D-9C9F0F621107}"/>
              </a:ext>
            </a:extLst>
          </p:cNvPr>
          <p:cNvSpPr txBox="1"/>
          <p:nvPr/>
        </p:nvSpPr>
        <p:spPr>
          <a:xfrm>
            <a:off x="5513869" y="3079123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>
                <a:solidFill>
                  <a:srgbClr val="3C4043"/>
                </a:solidFill>
                <a:effectLst/>
              </a:rPr>
              <a:t>Table 4: Model comparison</a:t>
            </a:r>
            <a:endParaRPr lang="en-IN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915A9-EE41-01BD-02B3-5782206B6572}"/>
              </a:ext>
            </a:extLst>
          </p:cNvPr>
          <p:cNvSpPr txBox="1"/>
          <p:nvPr/>
        </p:nvSpPr>
        <p:spPr>
          <a:xfrm>
            <a:off x="1464304" y="3847704"/>
            <a:ext cx="957802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i="1" dirty="0"/>
              <a:t>Among all the three models, the model with three different crypto assets (Bitcoin + Ethereum + Cardano) has performed well compared to the other two models due to diversified nature of data.</a:t>
            </a:r>
          </a:p>
        </p:txBody>
      </p:sp>
    </p:spTree>
    <p:extLst>
      <p:ext uri="{BB962C8B-B14F-4D97-AF65-F5344CB8AC3E}">
        <p14:creationId xmlns:p14="http://schemas.microsoft.com/office/powerpoint/2010/main" val="404970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E2D3B1-47AD-F42C-134A-898069B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Objective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314E02-B829-D46D-EAE9-83F73BD793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61EC7-6123-62E7-5D2A-1491222D1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2642" y="1108555"/>
            <a:ext cx="11266715" cy="460587"/>
          </a:xfrm>
        </p:spPr>
        <p:txBody>
          <a:bodyPr>
            <a:noAutofit/>
          </a:bodyPr>
          <a:lstStyle/>
          <a:p>
            <a:r>
              <a:rPr lang="en-US" i="1"/>
              <a:t>Predicting Bitcoin returns (</a:t>
            </a:r>
            <a:r>
              <a:rPr lang="en-US" b="1" i="1"/>
              <a:t>Target</a:t>
            </a:r>
            <a:r>
              <a:rPr lang="en-US" i="1"/>
              <a:t>) for a period of 15 minutes from the "present” in isolation and with combination of Ethereum &amp; Cardano.</a:t>
            </a:r>
            <a:endParaRPr lang="en-IN" i="1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5C67CAA3-6E5C-F44A-FC2A-615A4EEC663F}"/>
              </a:ext>
            </a:extLst>
          </p:cNvPr>
          <p:cNvSpPr txBox="1">
            <a:spLocks/>
          </p:cNvSpPr>
          <p:nvPr/>
        </p:nvSpPr>
        <p:spPr>
          <a:xfrm>
            <a:off x="462642" y="1781027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i="1" kern="1200" cap="none" baseline="0" dirty="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IN" sz="4000" dirty="0"/>
              <a:t>Approach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C67D91-C8EB-9DAB-EFDC-2E5AA2DECC80}"/>
              </a:ext>
            </a:extLst>
          </p:cNvPr>
          <p:cNvCxnSpPr>
            <a:cxnSpLocks/>
            <a:stCxn id="43" idx="3"/>
            <a:endCxn id="41" idx="1"/>
          </p:cNvCxnSpPr>
          <p:nvPr/>
        </p:nvCxnSpPr>
        <p:spPr>
          <a:xfrm flipV="1">
            <a:off x="2387078" y="3031611"/>
            <a:ext cx="1667071" cy="79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3C083F-8760-E7BF-54FD-11986BD351C5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976120" y="2970858"/>
            <a:ext cx="1667071" cy="102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D6AF31-0006-CEA3-2EFA-9B6BFEC746F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181599" y="3031611"/>
            <a:ext cx="1802371" cy="96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4362547-BCD5-747A-E893-152E4E4764F2}"/>
              </a:ext>
            </a:extLst>
          </p:cNvPr>
          <p:cNvSpPr txBox="1">
            <a:spLocks/>
          </p:cNvSpPr>
          <p:nvPr/>
        </p:nvSpPr>
        <p:spPr>
          <a:xfrm>
            <a:off x="1203654" y="4550278"/>
            <a:ext cx="1604865" cy="1351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700" b="1" i="1" dirty="0"/>
              <a:t>EDA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/>
              <a:t>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/>
              <a:t>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/>
              <a:t>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/>
              <a:t>Correlation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08835EB-F6B3-7734-7286-05E67733990C}"/>
              </a:ext>
            </a:extLst>
          </p:cNvPr>
          <p:cNvSpPr txBox="1">
            <a:spLocks/>
          </p:cNvSpPr>
          <p:nvPr/>
        </p:nvSpPr>
        <p:spPr>
          <a:xfrm>
            <a:off x="3815441" y="3583336"/>
            <a:ext cx="1740165" cy="2113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i="1" dirty="0"/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Filling Null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Filling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Log 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Feature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Data Partition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98A3605A-1685-0498-3E14-57E498805177}"/>
              </a:ext>
            </a:extLst>
          </p:cNvPr>
          <p:cNvSpPr txBox="1">
            <a:spLocks/>
          </p:cNvSpPr>
          <p:nvPr/>
        </p:nvSpPr>
        <p:spPr>
          <a:xfrm>
            <a:off x="6636396" y="4550276"/>
            <a:ext cx="1729279" cy="114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i="1" dirty="0"/>
              <a:t>Modelling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Sequence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Evaluation</a:t>
            </a:r>
          </a:p>
          <a:p>
            <a:pPr algn="ctr"/>
            <a:endParaRPr lang="en-IN" b="1" i="1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7608AC5-B49E-F531-492B-353951540AC1}"/>
              </a:ext>
            </a:extLst>
          </p:cNvPr>
          <p:cNvSpPr txBox="1">
            <a:spLocks/>
          </p:cNvSpPr>
          <p:nvPr/>
        </p:nvSpPr>
        <p:spPr>
          <a:xfrm>
            <a:off x="9336834" y="3609266"/>
            <a:ext cx="1604865" cy="71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i="1"/>
              <a:t>Comparison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Conclusion</a:t>
            </a:r>
          </a:p>
        </p:txBody>
      </p:sp>
      <p:pic>
        <p:nvPicPr>
          <p:cNvPr id="37" name="Picture 36" descr="A graphic of a scale&#10;&#10;Description automatically generated">
            <a:extLst>
              <a:ext uri="{FF2B5EF4-FFF2-40B4-BE49-F238E27FC236}">
                <a16:creationId xmlns:a16="http://schemas.microsoft.com/office/drawing/2014/main" id="{8ECB29B2-5960-3CFA-B9C4-0923BA9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191" y="2410182"/>
            <a:ext cx="1127450" cy="1121352"/>
          </a:xfrm>
          <a:prstGeom prst="rect">
            <a:avLst/>
          </a:prstGeom>
        </p:spPr>
      </p:pic>
      <p:pic>
        <p:nvPicPr>
          <p:cNvPr id="41" name="Picture 40" descr="A computer chip with a square and a square with a circle in the middle&#10;&#10;Description automatically generated with medium confidence">
            <a:extLst>
              <a:ext uri="{FF2B5EF4-FFF2-40B4-BE49-F238E27FC236}">
                <a16:creationId xmlns:a16="http://schemas.microsoft.com/office/drawing/2014/main" id="{D5131A46-F3D0-52D6-7865-9406BEB6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149" y="2470935"/>
            <a:ext cx="1127450" cy="1121352"/>
          </a:xfrm>
          <a:prstGeom prst="rect">
            <a:avLst/>
          </a:prstGeom>
        </p:spPr>
      </p:pic>
      <p:pic>
        <p:nvPicPr>
          <p:cNvPr id="43" name="Picture 42" descr="A graphic design of a graph&#10;&#10;Description automatically generated with medium confidence">
            <a:extLst>
              <a:ext uri="{FF2B5EF4-FFF2-40B4-BE49-F238E27FC236}">
                <a16:creationId xmlns:a16="http://schemas.microsoft.com/office/drawing/2014/main" id="{4A66BCF6-C24A-0C9B-1424-72297C07C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4" b="14839"/>
          <a:stretch/>
        </p:blipFill>
        <p:spPr>
          <a:xfrm>
            <a:off x="1121230" y="3263716"/>
            <a:ext cx="1265848" cy="1121352"/>
          </a:xfrm>
          <a:prstGeom prst="rect">
            <a:avLst/>
          </a:prstGeom>
        </p:spPr>
      </p:pic>
      <p:pic>
        <p:nvPicPr>
          <p:cNvPr id="58" name="Picture 57" descr="A circular object with many objects in it&#10;&#10;Description automatically generated">
            <a:extLst>
              <a:ext uri="{FF2B5EF4-FFF2-40B4-BE49-F238E27FC236}">
                <a16:creationId xmlns:a16="http://schemas.microsoft.com/office/drawing/2014/main" id="{FF7F1F20-88CE-A916-5349-3131A05B1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670" y="3428925"/>
            <a:ext cx="1127450" cy="11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73E66-6894-5E3A-C8D8-1A173138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B91AE-1F89-C93A-0BF9-30904BB6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Dataset Description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29D4FD-057B-B8DF-F326-1B1E5C8F0F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77F4C3-01B9-F88F-B14E-CB468FA2E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62098"/>
              </p:ext>
            </p:extLst>
          </p:nvPr>
        </p:nvGraphicFramePr>
        <p:xfrm>
          <a:off x="783770" y="1223519"/>
          <a:ext cx="4926564" cy="406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352">
                  <a:extLst>
                    <a:ext uri="{9D8B030D-6E8A-4147-A177-3AD203B41FA5}">
                      <a16:colId xmlns:a16="http://schemas.microsoft.com/office/drawing/2014/main" val="1137335104"/>
                    </a:ext>
                  </a:extLst>
                </a:gridCol>
                <a:gridCol w="3844212">
                  <a:extLst>
                    <a:ext uri="{9D8B030D-6E8A-4147-A177-3AD203B41FA5}">
                      <a16:colId xmlns:a16="http://schemas.microsoft.com/office/drawing/2014/main" val="870808405"/>
                    </a:ext>
                  </a:extLst>
                </a:gridCol>
              </a:tblGrid>
              <a:tr h="372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Variables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Description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7925141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 timestamp for the minute covered by the row.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1172577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Asset_ID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 ID code for the cryptoasset.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9834104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number of trades that took place this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3298577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Open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USD price at the beginning of the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9513094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highest USD price during the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9209244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lowest USD price during the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818111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Close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USD price at the end of the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4517422"/>
                  </a:ext>
                </a:extLst>
              </a:tr>
              <a:tr h="34549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Volume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number of cryptoasset units traded during a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5167564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VWAP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The volume weighted average price for the minute.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689342"/>
                  </a:ext>
                </a:extLst>
              </a:tr>
              <a:tr h="37214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Target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 minute residualized returns.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81288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C7F539-8B6B-EA8D-19CD-30EE32D4A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81452"/>
              </p:ext>
            </p:extLst>
          </p:nvPr>
        </p:nvGraphicFramePr>
        <p:xfrm>
          <a:off x="6481666" y="1223520"/>
          <a:ext cx="4926564" cy="406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188">
                  <a:extLst>
                    <a:ext uri="{9D8B030D-6E8A-4147-A177-3AD203B41FA5}">
                      <a16:colId xmlns:a16="http://schemas.microsoft.com/office/drawing/2014/main" val="3212294155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427063369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1729749777"/>
                    </a:ext>
                  </a:extLst>
                </a:gridCol>
              </a:tblGrid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Asset_ID</a:t>
                      </a:r>
                      <a:endParaRPr lang="en-IN" sz="12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Asset_Name</a:t>
                      </a:r>
                      <a:endParaRPr lang="en-IN" sz="12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7871058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2.397895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Bitcoin Cash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256555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4.304065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Binance Coin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1246107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6.779922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Bitcoin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5108085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1.386294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EOS.IO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4278871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2.079442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Ethereum Classic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6713841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5.894403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Ethereum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3533805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2.397895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Litecoin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21589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1.609438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Monero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5916727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1.791759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39821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2.079442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Stellar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6317412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4.406719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Cardano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942386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1.098612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IOTA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219997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1.098612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Maker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4969986"/>
                  </a:ext>
                </a:extLst>
              </a:tr>
              <a:tr h="2711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3.555348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Dogecoin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441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8EB0B1-F492-1FBD-3121-2E913321F1EE}"/>
              </a:ext>
            </a:extLst>
          </p:cNvPr>
          <p:cNvSpPr txBox="1"/>
          <p:nvPr/>
        </p:nvSpPr>
        <p:spPr>
          <a:xfrm>
            <a:off x="2241007" y="5338843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 dirty="0">
                <a:solidFill>
                  <a:srgbClr val="3C4043"/>
                </a:solidFill>
                <a:effectLst/>
              </a:rPr>
              <a:t>Table 1:</a:t>
            </a:r>
            <a:r>
              <a:rPr lang="en-US" sz="1100" b="1" i="0" dirty="0">
                <a:solidFill>
                  <a:srgbClr val="3C4043"/>
                </a:solidFill>
                <a:effectLst/>
              </a:rPr>
              <a:t> </a:t>
            </a:r>
            <a:r>
              <a:rPr lang="en-US" sz="1100" i="0" dirty="0">
                <a:solidFill>
                  <a:srgbClr val="3C4043"/>
                </a:solidFill>
                <a:effectLst/>
              </a:rPr>
              <a:t>train.csv</a:t>
            </a:r>
            <a:r>
              <a:rPr lang="en-US" sz="1100" b="0" i="0" dirty="0">
                <a:solidFill>
                  <a:srgbClr val="3C4043"/>
                </a:solidFill>
                <a:effectLst/>
              </a:rPr>
              <a:t> (training set)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6BE7E-D8D2-0A3D-8CC8-002E71D494FA}"/>
              </a:ext>
            </a:extLst>
          </p:cNvPr>
          <p:cNvSpPr txBox="1"/>
          <p:nvPr/>
        </p:nvSpPr>
        <p:spPr>
          <a:xfrm>
            <a:off x="8080769" y="5338843"/>
            <a:ext cx="1728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 dirty="0">
                <a:solidFill>
                  <a:srgbClr val="3C4043"/>
                </a:solidFill>
                <a:effectLst/>
              </a:rPr>
              <a:t>Table 2:</a:t>
            </a:r>
            <a:r>
              <a:rPr lang="en-US" sz="1100" b="1" i="0" dirty="0">
                <a:solidFill>
                  <a:srgbClr val="3C4043"/>
                </a:solidFill>
                <a:effectLst/>
              </a:rPr>
              <a:t> </a:t>
            </a:r>
            <a:r>
              <a:rPr lang="en-US" sz="1100" i="0" dirty="0">
                <a:solidFill>
                  <a:srgbClr val="3C4043"/>
                </a:solidFill>
                <a:effectLst/>
              </a:rPr>
              <a:t>asset_details.csv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5258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6AFB6D-C6CF-9FDA-EBFB-B3D8214342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086" y="355574"/>
            <a:ext cx="11277600" cy="365760"/>
          </a:xfrm>
        </p:spPr>
        <p:txBody>
          <a:bodyPr/>
          <a:lstStyle/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Number of Records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FA67F8-154B-A798-D381-0279AD3A09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DB88A8-4063-61E8-387C-DC4BA456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2" y="3829794"/>
            <a:ext cx="11266714" cy="187959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16243-3B36-D34C-2DF1-5CCDB680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900846"/>
            <a:ext cx="7188200" cy="18796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940039-F710-51FF-2503-FA039A52B4D6}"/>
              </a:ext>
            </a:extLst>
          </p:cNvPr>
          <p:cNvSpPr txBox="1"/>
          <p:nvPr/>
        </p:nvSpPr>
        <p:spPr>
          <a:xfrm>
            <a:off x="4716120" y="2869328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>
                <a:solidFill>
                  <a:srgbClr val="3C4043"/>
                </a:solidFill>
                <a:effectLst/>
              </a:rPr>
              <a:t>Figure 1:</a:t>
            </a:r>
            <a:r>
              <a:rPr lang="en-US" sz="1100" b="1" i="0">
                <a:solidFill>
                  <a:srgbClr val="3C4043"/>
                </a:solidFill>
                <a:effectLst/>
              </a:rPr>
              <a:t> </a:t>
            </a:r>
            <a:r>
              <a:rPr lang="en-US" sz="1100" i="0">
                <a:solidFill>
                  <a:srgbClr val="3C4043"/>
                </a:solidFill>
                <a:effectLst/>
              </a:rPr>
              <a:t>Number of records for each crypto</a:t>
            </a:r>
            <a:endParaRPr lang="en-IN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1F2A8-2629-D1DA-DE04-A2B922859139}"/>
              </a:ext>
            </a:extLst>
          </p:cNvPr>
          <p:cNvSpPr txBox="1"/>
          <p:nvPr/>
        </p:nvSpPr>
        <p:spPr>
          <a:xfrm>
            <a:off x="4938471" y="5782795"/>
            <a:ext cx="23150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>
                <a:solidFill>
                  <a:srgbClr val="3C4043"/>
                </a:solidFill>
                <a:effectLst/>
              </a:rPr>
              <a:t>Figure </a:t>
            </a:r>
            <a:r>
              <a:rPr lang="en-US" sz="1100">
                <a:solidFill>
                  <a:srgbClr val="3C4043"/>
                </a:solidFill>
              </a:rPr>
              <a:t>2</a:t>
            </a:r>
            <a:r>
              <a:rPr lang="en-US" sz="1100" i="0">
                <a:solidFill>
                  <a:srgbClr val="3C4043"/>
                </a:solidFill>
                <a:effectLst/>
              </a:rPr>
              <a:t>:</a:t>
            </a:r>
            <a:r>
              <a:rPr lang="en-US" sz="1100" b="1" i="0">
                <a:solidFill>
                  <a:srgbClr val="3C4043"/>
                </a:solidFill>
                <a:effectLst/>
              </a:rPr>
              <a:t> </a:t>
            </a:r>
            <a:r>
              <a:rPr lang="en-US" sz="1100" i="0">
                <a:solidFill>
                  <a:srgbClr val="3C4043"/>
                </a:solidFill>
                <a:effectLst/>
              </a:rPr>
              <a:t>Price trend fo</a:t>
            </a:r>
            <a:r>
              <a:rPr lang="en-US" sz="1100">
                <a:solidFill>
                  <a:srgbClr val="3C4043"/>
                </a:solidFill>
              </a:rPr>
              <a:t>r each crypto</a:t>
            </a:r>
            <a:endParaRPr lang="en-IN" sz="110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85C6E86-CD9B-9D4F-EDDC-30AB2B77FECE}"/>
              </a:ext>
            </a:extLst>
          </p:cNvPr>
          <p:cNvSpPr txBox="1">
            <a:spLocks/>
          </p:cNvSpPr>
          <p:nvPr/>
        </p:nvSpPr>
        <p:spPr>
          <a:xfrm>
            <a:off x="428170" y="3353277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Each asset has different scale of pricing. </a:t>
            </a:r>
          </a:p>
        </p:txBody>
      </p:sp>
    </p:spTree>
    <p:extLst>
      <p:ext uri="{BB962C8B-B14F-4D97-AF65-F5344CB8AC3E}">
        <p14:creationId xmlns:p14="http://schemas.microsoft.com/office/powerpoint/2010/main" val="350317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E7C93-CB97-4504-995D-D604D5A4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C5D15B-FBD8-1A54-0EFF-2136CBC5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66008"/>
            <a:ext cx="11266714" cy="589032"/>
          </a:xfrm>
        </p:spPr>
        <p:txBody>
          <a:bodyPr>
            <a:noAutofit/>
          </a:bodyPr>
          <a:lstStyle/>
          <a:p>
            <a:r>
              <a:rPr lang="en-US" sz="4000" dirty="0"/>
              <a:t>EDA (Exploratory Data Analysis)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CBA59A-C183-6025-3A1E-260E84D0D6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7943FB2-B780-4F6E-C09C-FCBFB0C0E74D}"/>
              </a:ext>
            </a:extLst>
          </p:cNvPr>
          <p:cNvSpPr txBox="1">
            <a:spLocks/>
          </p:cNvSpPr>
          <p:nvPr/>
        </p:nvSpPr>
        <p:spPr>
          <a:xfrm>
            <a:off x="457200" y="873052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Null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EE8A6-555D-153D-9AC3-2EBCEA7D6D3B}"/>
              </a:ext>
            </a:extLst>
          </p:cNvPr>
          <p:cNvSpPr txBox="1"/>
          <p:nvPr/>
        </p:nvSpPr>
        <p:spPr>
          <a:xfrm>
            <a:off x="1707587" y="3352431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3</a:t>
            </a:r>
            <a:r>
              <a:rPr lang="en-IN" sz="1100" dirty="0"/>
              <a:t>: Nulls for Bitcoin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721524-5F65-C465-B38B-BFF4C40E1C71}"/>
              </a:ext>
            </a:extLst>
          </p:cNvPr>
          <p:cNvSpPr txBox="1">
            <a:spLocks/>
          </p:cNvSpPr>
          <p:nvPr/>
        </p:nvSpPr>
        <p:spPr>
          <a:xfrm>
            <a:off x="468086" y="3772819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Missing Records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F28E2-4DCE-C272-B7FF-AAE9FF21C0A4}"/>
              </a:ext>
            </a:extLst>
          </p:cNvPr>
          <p:cNvSpPr txBox="1"/>
          <p:nvPr/>
        </p:nvSpPr>
        <p:spPr>
          <a:xfrm>
            <a:off x="2259967" y="5949762"/>
            <a:ext cx="1693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6</a:t>
            </a:r>
            <a:r>
              <a:rPr lang="en-IN" sz="1100" dirty="0"/>
              <a:t>: Gaps for Bitcoin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D7637A-E6CB-F2D7-2C9A-C1DB6C4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48" y="1356824"/>
            <a:ext cx="1903457" cy="19369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2C9B4-B7CF-C558-3949-5DA2894C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98" y="1356824"/>
            <a:ext cx="1903457" cy="19369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50AA9E-A916-E358-0201-C71CEBC33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137" y="1326574"/>
            <a:ext cx="1903457" cy="19672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1F134-4057-1520-8F4E-C025E6BBF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573" y="4295969"/>
            <a:ext cx="5050064" cy="160121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44DA4-AE92-1031-9FF0-3383DB55AC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94"/>
          <a:stretch/>
        </p:blipFill>
        <p:spPr>
          <a:xfrm>
            <a:off x="783773" y="4305299"/>
            <a:ext cx="5050064" cy="160121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E7084-1D77-63DF-E92A-AC56C3D43D7D}"/>
              </a:ext>
            </a:extLst>
          </p:cNvPr>
          <p:cNvSpPr txBox="1"/>
          <p:nvPr/>
        </p:nvSpPr>
        <p:spPr>
          <a:xfrm>
            <a:off x="8101059" y="5984948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7</a:t>
            </a:r>
            <a:r>
              <a:rPr lang="en-IN" sz="1100" dirty="0"/>
              <a:t>: Gaps for </a:t>
            </a:r>
            <a:r>
              <a:rPr lang="en-IN" sz="1100"/>
              <a:t>Ethereum</a:t>
            </a:r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C50D0-EC19-B7EA-243E-8E05B062BC22}"/>
              </a:ext>
            </a:extLst>
          </p:cNvPr>
          <p:cNvSpPr txBox="1"/>
          <p:nvPr/>
        </p:nvSpPr>
        <p:spPr>
          <a:xfrm>
            <a:off x="5268713" y="3344490"/>
            <a:ext cx="1818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4</a:t>
            </a:r>
            <a:r>
              <a:rPr lang="en-IN" sz="1100" dirty="0"/>
              <a:t>: Nulls for </a:t>
            </a:r>
            <a:r>
              <a:rPr lang="en-IN" sz="1100" dirty="0" err="1"/>
              <a:t>Etherium</a:t>
            </a:r>
            <a:endParaRPr lang="en-IN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D2729-5552-4016-BEF7-E0137447524B}"/>
              </a:ext>
            </a:extLst>
          </p:cNvPr>
          <p:cNvSpPr txBox="1"/>
          <p:nvPr/>
        </p:nvSpPr>
        <p:spPr>
          <a:xfrm>
            <a:off x="8837236" y="3352431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5: Nulls for Cardano</a:t>
            </a:r>
          </a:p>
        </p:txBody>
      </p:sp>
    </p:spTree>
    <p:extLst>
      <p:ext uri="{BB962C8B-B14F-4D97-AF65-F5344CB8AC3E}">
        <p14:creationId xmlns:p14="http://schemas.microsoft.com/office/powerpoint/2010/main" val="349380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3804-DEBA-3EEA-E1CD-9ADB7275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9B554-7270-2353-9AD4-D00F52737B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294083"/>
            <a:ext cx="11277600" cy="365760"/>
          </a:xfrm>
        </p:spPr>
        <p:txBody>
          <a:bodyPr/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Data Distribution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4F9AF7-07A1-1ABC-4784-88C92D69A3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3A0B2-5009-F25B-0FE6-CDCFDA95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6" y="917123"/>
            <a:ext cx="3680587" cy="229879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435FF-6E87-DDE5-C173-7693421D8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33" y="917123"/>
            <a:ext cx="3680587" cy="22551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C7B29F-1F24-CE3D-A016-4B553B222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105" y="3774170"/>
            <a:ext cx="3680587" cy="225510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7FAA57-80D5-9457-58C8-E17BABE15DD7}"/>
              </a:ext>
            </a:extLst>
          </p:cNvPr>
          <p:cNvSpPr txBox="1"/>
          <p:nvPr/>
        </p:nvSpPr>
        <p:spPr>
          <a:xfrm>
            <a:off x="2840841" y="3295092"/>
            <a:ext cx="19159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8</a:t>
            </a:r>
            <a:r>
              <a:rPr lang="en-IN" sz="1100" dirty="0"/>
              <a:t>: Volume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64CAE-B091-F0D1-37B2-538C6088940C}"/>
              </a:ext>
            </a:extLst>
          </p:cNvPr>
          <p:cNvSpPr txBox="1"/>
          <p:nvPr/>
        </p:nvSpPr>
        <p:spPr>
          <a:xfrm>
            <a:off x="7539367" y="325337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9</a:t>
            </a:r>
            <a:r>
              <a:rPr lang="en-IN" sz="1100" dirty="0"/>
              <a:t>: VWAP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67137-BCAF-3EA6-838E-184C904DB40A}"/>
              </a:ext>
            </a:extLst>
          </p:cNvPr>
          <p:cNvSpPr txBox="1"/>
          <p:nvPr/>
        </p:nvSpPr>
        <p:spPr>
          <a:xfrm>
            <a:off x="2918492" y="6082400"/>
            <a:ext cx="1879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10</a:t>
            </a:r>
            <a:r>
              <a:rPr lang="en-IN" sz="1100" dirty="0"/>
              <a:t>: Close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11647-8F6E-29A5-A2C4-AB3AF2316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556" y="3774169"/>
            <a:ext cx="3680586" cy="225510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FDD53-4797-BEC0-83A9-DC7E2EA50BF9}"/>
              </a:ext>
            </a:extLst>
          </p:cNvPr>
          <p:cNvSpPr txBox="1"/>
          <p:nvPr/>
        </p:nvSpPr>
        <p:spPr>
          <a:xfrm>
            <a:off x="7548183" y="6082400"/>
            <a:ext cx="1928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11</a:t>
            </a:r>
            <a:r>
              <a:rPr lang="en-IN" sz="1100" dirty="0"/>
              <a:t>: Target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7921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55E4-A2BC-DEF0-D1DA-8242F087F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7856ED-0012-5CCA-5C36-E5E5EF1C90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333896"/>
            <a:ext cx="11277600" cy="365760"/>
          </a:xfrm>
        </p:spPr>
        <p:txBody>
          <a:bodyPr/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Correlation Matrix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9A65FD8-9D35-3A41-230D-39F0899C21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DA83C-285B-0B74-8195-A548858EAC69}"/>
              </a:ext>
            </a:extLst>
          </p:cNvPr>
          <p:cNvSpPr txBox="1"/>
          <p:nvPr/>
        </p:nvSpPr>
        <p:spPr>
          <a:xfrm>
            <a:off x="3977047" y="6147268"/>
            <a:ext cx="2847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12</a:t>
            </a:r>
            <a:r>
              <a:rPr lang="en-IN" sz="1100" dirty="0"/>
              <a:t>: Correlation matrix for Close Prices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8F591-4945-9CED-6586-D4C1EDA2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160" y="790575"/>
            <a:ext cx="6005080" cy="530946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60B78F72-AE6C-CA2C-F5F1-D219D31534FA}"/>
              </a:ext>
            </a:extLst>
          </p:cNvPr>
          <p:cNvSpPr/>
          <p:nvPr/>
        </p:nvSpPr>
        <p:spPr>
          <a:xfrm>
            <a:off x="8912387" y="942338"/>
            <a:ext cx="1941351" cy="673535"/>
          </a:xfrm>
          <a:prstGeom prst="borderCallout1">
            <a:avLst>
              <a:gd name="adj1" fmla="val 11097"/>
              <a:gd name="adj2" fmla="val -3297"/>
              <a:gd name="adj3" fmla="val 62830"/>
              <a:gd name="adj4" fmla="val -231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i="1"/>
              <a:t>Cardano</a:t>
            </a:r>
          </a:p>
          <a:p>
            <a:pPr algn="ctr"/>
            <a:r>
              <a:rPr lang="en-IN" sz="1600" i="1"/>
              <a:t>Weight: 4.4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3783C9E9-9C33-0BCA-6381-528C56367D3B}"/>
              </a:ext>
            </a:extLst>
          </p:cNvPr>
          <p:cNvSpPr/>
          <p:nvPr/>
        </p:nvSpPr>
        <p:spPr>
          <a:xfrm>
            <a:off x="8962490" y="2532091"/>
            <a:ext cx="1891248" cy="673535"/>
          </a:xfrm>
          <a:prstGeom prst="borderCallout1">
            <a:avLst>
              <a:gd name="adj1" fmla="val 18750"/>
              <a:gd name="adj2" fmla="val -8333"/>
              <a:gd name="adj3" fmla="val -131616"/>
              <a:gd name="adj4" fmla="val -18745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i="1" err="1"/>
              <a:t>Etherium</a:t>
            </a:r>
            <a:endParaRPr lang="en-IN" sz="1600" b="1" i="1"/>
          </a:p>
          <a:p>
            <a:pPr algn="ctr"/>
            <a:r>
              <a:rPr lang="en-IN" sz="1600" i="1"/>
              <a:t>Weight: 5.8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41449-3B23-C679-A536-A6DCB192FBAF}"/>
              </a:ext>
            </a:extLst>
          </p:cNvPr>
          <p:cNvSpPr txBox="1"/>
          <p:nvPr/>
        </p:nvSpPr>
        <p:spPr>
          <a:xfrm>
            <a:off x="4057648" y="1381666"/>
            <a:ext cx="342901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E69D3-0009-7D63-8F49-2A2BC29C004B}"/>
              </a:ext>
            </a:extLst>
          </p:cNvPr>
          <p:cNvSpPr txBox="1"/>
          <p:nvPr/>
        </p:nvSpPr>
        <p:spPr>
          <a:xfrm>
            <a:off x="5057773" y="1381665"/>
            <a:ext cx="342901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9393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C09E-9C93-A8C9-9CB8-4E16A7E3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2A302F-7E18-616D-927B-030D5AB7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13" y="222543"/>
            <a:ext cx="11266714" cy="589032"/>
          </a:xfrm>
        </p:spPr>
        <p:txBody>
          <a:bodyPr>
            <a:noAutofit/>
          </a:bodyPr>
          <a:lstStyle/>
          <a:p>
            <a:r>
              <a:rPr lang="en-US" sz="4000" dirty="0"/>
              <a:t>Data Pre-processing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8C3DE0-882A-6BB4-DEA7-E9E01CED8C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213" y="1029070"/>
            <a:ext cx="11277600" cy="365760"/>
          </a:xfrm>
        </p:spPr>
        <p:txBody>
          <a:bodyPr/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Filling Null Values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3A8C43-5866-CD32-CD4B-59A6804B18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9D1A57F-477B-7140-9371-413884F52B4F}"/>
              </a:ext>
            </a:extLst>
          </p:cNvPr>
          <p:cNvSpPr txBox="1">
            <a:spLocks/>
          </p:cNvSpPr>
          <p:nvPr/>
        </p:nvSpPr>
        <p:spPr>
          <a:xfrm>
            <a:off x="468086" y="3347566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Filling Gaps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A88A6-B85D-961F-CA4F-9CBE7F54A60F}"/>
              </a:ext>
            </a:extLst>
          </p:cNvPr>
          <p:cNvSpPr txBox="1"/>
          <p:nvPr/>
        </p:nvSpPr>
        <p:spPr>
          <a:xfrm>
            <a:off x="4718253" y="2996498"/>
            <a:ext cx="26837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13</a:t>
            </a:r>
            <a:r>
              <a:rPr lang="en-IN" sz="1100" dirty="0"/>
              <a:t>: Code used for filling null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96870-D092-C546-F067-1BEE1679C999}"/>
              </a:ext>
            </a:extLst>
          </p:cNvPr>
          <p:cNvSpPr txBox="1"/>
          <p:nvPr/>
        </p:nvSpPr>
        <p:spPr>
          <a:xfrm>
            <a:off x="4932059" y="5610759"/>
            <a:ext cx="23278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14</a:t>
            </a:r>
            <a:r>
              <a:rPr lang="en-IN" sz="1100" dirty="0"/>
              <a:t>: Code used for filling gaps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0DA42-9F4A-6527-86C6-74F64C8A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84" y="2133450"/>
            <a:ext cx="6861216" cy="77820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7BC58-E762-7C90-8A33-0EE860DE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6"/>
          <a:stretch/>
        </p:blipFill>
        <p:spPr>
          <a:xfrm>
            <a:off x="2739984" y="4571229"/>
            <a:ext cx="6861216" cy="98335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EFB45DB-013C-BE8B-B2A8-FF76DEF7C6D1}"/>
              </a:ext>
            </a:extLst>
          </p:cNvPr>
          <p:cNvSpPr txBox="1">
            <a:spLocks/>
          </p:cNvSpPr>
          <p:nvPr/>
        </p:nvSpPr>
        <p:spPr>
          <a:xfrm>
            <a:off x="457200" y="3922572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Forward fill for imputation of missing records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4023D83-E167-8442-2AB4-1DFF35BEAE12}"/>
              </a:ext>
            </a:extLst>
          </p:cNvPr>
          <p:cNvSpPr txBox="1">
            <a:spLocks/>
          </p:cNvSpPr>
          <p:nvPr/>
        </p:nvSpPr>
        <p:spPr>
          <a:xfrm>
            <a:off x="468086" y="1604076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Moving averages to fill null values in Target column</a:t>
            </a:r>
          </a:p>
        </p:txBody>
      </p:sp>
    </p:spTree>
    <p:extLst>
      <p:ext uri="{BB962C8B-B14F-4D97-AF65-F5344CB8AC3E}">
        <p14:creationId xmlns:p14="http://schemas.microsoft.com/office/powerpoint/2010/main" val="14018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8187-9E09-3EF1-CF15-2077A225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50D02C-973F-C1F7-3735-4DC4C6A3FE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B1A604C-4D39-B638-31D9-13BB0EF682AA}"/>
              </a:ext>
            </a:extLst>
          </p:cNvPr>
          <p:cNvSpPr txBox="1">
            <a:spLocks/>
          </p:cNvSpPr>
          <p:nvPr/>
        </p:nvSpPr>
        <p:spPr>
          <a:xfrm>
            <a:off x="457200" y="3263265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4">
                    <a:lumMod val="50000"/>
                  </a:schemeClr>
                </a:solidFill>
              </a:rPr>
              <a:t>Data Partition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7F759B9-6736-FAE9-F8AC-3967F0B3A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95755"/>
              </p:ext>
            </p:extLst>
          </p:nvPr>
        </p:nvGraphicFramePr>
        <p:xfrm>
          <a:off x="2609851" y="4155610"/>
          <a:ext cx="69723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2666550880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1945471027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390899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i="1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>
                          <a:solidFill>
                            <a:schemeClr val="tx1"/>
                          </a:solidFill>
                        </a:rPr>
                        <a:t>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i="1" dirty="0"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65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9438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817889B-3F23-22FF-6582-FD8D79FE2F3F}"/>
              </a:ext>
            </a:extLst>
          </p:cNvPr>
          <p:cNvSpPr txBox="1"/>
          <p:nvPr/>
        </p:nvSpPr>
        <p:spPr>
          <a:xfrm>
            <a:off x="5002591" y="4954911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0">
                <a:solidFill>
                  <a:srgbClr val="3C4043"/>
                </a:solidFill>
                <a:effectLst/>
              </a:rPr>
              <a:t>Table 3: Data partition split</a:t>
            </a:r>
            <a:endParaRPr lang="en-IN" sz="11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6DB5C33-8AB4-50DE-23AB-AC9C36B2B645}"/>
              </a:ext>
            </a:extLst>
          </p:cNvPr>
          <p:cNvSpPr txBox="1">
            <a:spLocks/>
          </p:cNvSpPr>
          <p:nvPr/>
        </p:nvSpPr>
        <p:spPr>
          <a:xfrm>
            <a:off x="457200" y="702804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Log Transformation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E1687D-96D6-F325-9A25-04E7BAD7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3" y="1947031"/>
            <a:ext cx="5489122" cy="7310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DC1F71-DEDF-89DE-254D-57FD3FBAE563}"/>
              </a:ext>
            </a:extLst>
          </p:cNvPr>
          <p:cNvSpPr txBox="1"/>
          <p:nvPr/>
        </p:nvSpPr>
        <p:spPr>
          <a:xfrm>
            <a:off x="4754125" y="2735657"/>
            <a:ext cx="2787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Figure </a:t>
            </a:r>
            <a:r>
              <a:rPr lang="en-IN" sz="1100"/>
              <a:t>15</a:t>
            </a:r>
            <a:r>
              <a:rPr lang="en-IN" sz="1100" dirty="0"/>
              <a:t>: Code used for log transformation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F04AB96-A1BF-74CE-39EA-529D2200983E}"/>
              </a:ext>
            </a:extLst>
          </p:cNvPr>
          <p:cNvSpPr txBox="1">
            <a:spLocks/>
          </p:cNvSpPr>
          <p:nvPr/>
        </p:nvSpPr>
        <p:spPr>
          <a:xfrm>
            <a:off x="457200" y="1237566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200" b="0" i="0" kern="1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Applied log transformation to columns VWAP and Volume to achieve normal distribution to help model generalize well </a:t>
            </a:r>
          </a:p>
        </p:txBody>
      </p:sp>
    </p:spTree>
    <p:extLst>
      <p:ext uri="{BB962C8B-B14F-4D97-AF65-F5344CB8AC3E}">
        <p14:creationId xmlns:p14="http://schemas.microsoft.com/office/powerpoint/2010/main" val="425045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Alt-Widescreen-20231110" id="{F218E956-3EF7-C74B-B913-ECEA98BCBD3B}" vid="{FE519D9E-70B6-014C-84F2-2F94F9874F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DE0D6C-581B-4814-98E7-EF172D5D46A1}">
  <ds:schemaRefs>
    <ds:schemaRef ds:uri="http://schemas.openxmlformats.org/package/2006/metadata/core-properties"/>
    <ds:schemaRef ds:uri="http://purl.org/dc/dcmitype/"/>
    <ds:schemaRef ds:uri="http://www.w3.org/XML/1998/namespace"/>
    <ds:schemaRef ds:uri="37af3f4b-4b66-46f9-8456-831d9bc3e737"/>
    <ds:schemaRef ds:uri="http://schemas.microsoft.com/office/2006/documentManagement/types"/>
    <ds:schemaRef ds:uri="http://purl.org/dc/terms/"/>
    <ds:schemaRef ds:uri="d6656b4d-3fa0-4709-acfb-d5e813445d1e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25EC03-AAAA-4B6B-9D28-5719C1FEBC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 Project</Template>
  <TotalTime>1092</TotalTime>
  <Words>816</Words>
  <Application>Microsoft Office PowerPoint</Application>
  <PresentationFormat>Widescreen</PresentationFormat>
  <Paragraphs>230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Franklin Gothic Medium Cond</vt:lpstr>
      <vt:lpstr>Franklin Gothic Medium</vt:lpstr>
      <vt:lpstr>Wingdings</vt:lpstr>
      <vt:lpstr>Franklin Gothic Book</vt:lpstr>
      <vt:lpstr>Calibri</vt:lpstr>
      <vt:lpstr>Office Theme</vt:lpstr>
      <vt:lpstr>Multivariate Time Series Forecasting:  Evaluating Bitcoin Predictions in Isolation and in Combination with Other Major Cryptocurrencies</vt:lpstr>
      <vt:lpstr>Objective</vt:lpstr>
      <vt:lpstr>Dataset Description</vt:lpstr>
      <vt:lpstr>PowerPoint Presentation</vt:lpstr>
      <vt:lpstr>EDA (Exploratory Data Analysis)</vt:lpstr>
      <vt:lpstr>PowerPoint Presentation</vt:lpstr>
      <vt:lpstr>PowerPoint Presentation</vt:lpstr>
      <vt:lpstr>Data Pre-processing</vt:lpstr>
      <vt:lpstr>PowerPoint Presentation</vt:lpstr>
      <vt:lpstr>PowerPoint Presentation</vt:lpstr>
      <vt:lpstr>PowerPoint Presentation</vt:lpstr>
      <vt:lpstr>Standardization</vt:lpstr>
      <vt:lpstr>Sequence Generation</vt:lpstr>
      <vt:lpstr>Modelling</vt:lpstr>
      <vt:lpstr>PowerPoint Presentation</vt:lpstr>
      <vt:lpstr>PowerPoint Presentation</vt:lpstr>
      <vt:lpstr>PowerPoint Presentation</vt:lpstr>
      <vt:lpstr>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Time Series Forecasting:  Evaluating Bitcoin Predictions in Isolation and in Combination with Other Major Cryptocurrencies</dc:title>
  <dc:creator>Aravind Teja Chikoti</dc:creator>
  <cp:lastModifiedBy>Aravind Teja Chikoti</cp:lastModifiedBy>
  <cp:revision>4</cp:revision>
  <dcterms:created xsi:type="dcterms:W3CDTF">2024-02-19T12:28:46Z</dcterms:created>
  <dcterms:modified xsi:type="dcterms:W3CDTF">2024-02-22T01:37:09Z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